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</c:v>
                </c:pt>
                <c:pt idx="1">
                  <c:v>14</c:v>
                </c:pt>
                <c:pt idx="2">
                  <c:v>14</c:v>
                </c:pt>
                <c:pt idx="3">
                  <c:v>10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15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12</c:v>
                </c:pt>
                <c:pt idx="6">
                  <c:v>13</c:v>
                </c:pt>
                <c:pt idx="7">
                  <c:v>11</c:v>
                </c:pt>
                <c:pt idx="8">
                  <c:v>12</c:v>
                </c:pt>
                <c:pt idx="9">
                  <c:v>18</c:v>
                </c:pt>
                <c:pt idx="10">
                  <c:v>13</c:v>
                </c:pt>
                <c:pt idx="1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</c:ser>
        <c:axId val="62204160"/>
        <c:axId val="62377984"/>
      </c:barChart>
      <c:catAx>
        <c:axId val="62204160"/>
        <c:scaling>
          <c:orientation val="minMax"/>
        </c:scaling>
        <c:axPos val="b"/>
        <c:numFmt formatCode="General" sourceLinked="1"/>
        <c:tickLblPos val="nextTo"/>
        <c:crossAx val="62377984"/>
        <c:crosses val="autoZero"/>
        <c:auto val="1"/>
        <c:lblAlgn val="ctr"/>
        <c:lblOffset val="100"/>
      </c:catAx>
      <c:valAx>
        <c:axId val="62377984"/>
        <c:scaling>
          <c:orientation val="minMax"/>
        </c:scaling>
        <c:axPos val="l"/>
        <c:majorGridlines/>
        <c:numFmt formatCode="General" sourceLinked="1"/>
        <c:tickLblPos val="nextTo"/>
        <c:crossAx val="6220416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ч.сформи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3">
                  <c:v>5</c:v>
                </c:pt>
              </c:numCache>
            </c:numRef>
          </c:val>
        </c:ser>
        <c:shape val="cone"/>
        <c:axId val="62336000"/>
        <c:axId val="62534784"/>
        <c:axId val="0"/>
      </c:bar3DChart>
      <c:catAx>
        <c:axId val="62336000"/>
        <c:scaling>
          <c:orientation val="minMax"/>
        </c:scaling>
        <c:axPos val="b"/>
        <c:tickLblPos val="nextTo"/>
        <c:crossAx val="62534784"/>
        <c:crosses val="autoZero"/>
        <c:auto val="1"/>
        <c:lblAlgn val="ctr"/>
        <c:lblOffset val="100"/>
      </c:catAx>
      <c:valAx>
        <c:axId val="62534784"/>
        <c:scaling>
          <c:orientation val="minMax"/>
        </c:scaling>
        <c:axPos val="l"/>
        <c:majorGridlines/>
        <c:numFmt formatCode="General" sourceLinked="1"/>
        <c:tickLblPos val="nextTo"/>
        <c:crossAx val="62336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0c/00107243-ffb3c846/hello_html_m3aa30f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1"/>
            <a:ext cx="93245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Кружок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«Юные исследователи»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 :</a:t>
            </a:r>
            <a:r>
              <a:rPr lang="ru-RU" dirty="0" smtClean="0">
                <a:solidFill>
                  <a:srgbClr val="C00000"/>
                </a:solidFill>
              </a:rPr>
              <a:t>Семенова Маргарита Анатольевна, воспитатель высшей категории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ds03.infourok.ru/uploads/ex/0fb5/00012124-bd20d39b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Содержимое 6" descr="SAM_75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5184576" cy="3888432"/>
          </a:xfrm>
        </p:spPr>
      </p:pic>
      <p:pic>
        <p:nvPicPr>
          <p:cNvPr id="8" name="Содержимое 7" descr="SAM_762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19531" y="2348880"/>
            <a:ext cx="3972949" cy="31683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7oom.ru/powerpoint/fon-dlya-prezentacii-vesna-05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9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Экскурсия в парк.  Лес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AM_773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3657600" cy="2743200"/>
          </a:xfrm>
        </p:spPr>
      </p:pic>
      <p:pic>
        <p:nvPicPr>
          <p:cNvPr id="7" name="Содержимое 6" descr="SAM_771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292080" y="2276872"/>
            <a:ext cx="3657600" cy="274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7oom.ru/powerpoint/fon-dlya-prezentacii-vesna-05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1"/>
            <a:ext cx="9144000" cy="7162801"/>
          </a:xfrm>
          <a:prstGeom prst="rect">
            <a:avLst/>
          </a:prstGeom>
          <a:noFill/>
        </p:spPr>
      </p:pic>
      <p:pic>
        <p:nvPicPr>
          <p:cNvPr id="7" name="Содержимое 6" descr="SAM_771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3657600" cy="2743200"/>
          </a:xfrm>
        </p:spPr>
      </p:pic>
      <p:pic>
        <p:nvPicPr>
          <p:cNvPr id="8" name="Содержимое 7" descr="SAM_773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220072" y="2204864"/>
            <a:ext cx="3657600" cy="2743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ecor.az/katalog-oboev.html?task=images.crossdomain&amp;image=https://st.depositphotos.com/1076754/2300/v/950/depositphotos_23000588-stock-illustration-nature-background-with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Расскажите Кате о комнатных растениях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AM_786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657600" cy="2743200"/>
          </a:xfrm>
        </p:spPr>
      </p:pic>
      <p:pic>
        <p:nvPicPr>
          <p:cNvPr id="7" name="Содержимое 6" descr="SAM_786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3657600" cy="274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cor.az/katalog-oboev.html?task=images.crossdomain&amp;image=https://st.depositphotos.com/1076754/2300/v/950/depositphotos_23000588-stock-illustration-nature-background-with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SAM_787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3960440" cy="2970330"/>
          </a:xfrm>
        </p:spPr>
      </p:pic>
      <p:pic>
        <p:nvPicPr>
          <p:cNvPr id="7" name="Содержимое 6" descr="SAM_788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355976" y="1268760"/>
            <a:ext cx="4329675" cy="32472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12d/0002e75c-a6e6307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Растения зимой. Снежинка. Зимующие птицы. Снег. Лёд.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SAM_798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9" name="Содержимое 8" descr="SAM_798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if-kartinki.ru/fony/fon_6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SAM_801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5376597" cy="4032448"/>
          </a:xfrm>
        </p:spPr>
      </p:pic>
      <p:pic>
        <p:nvPicPr>
          <p:cNvPr id="8" name="Содержимое 7" descr="SAM_806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067944" y="3337012"/>
            <a:ext cx="4694651" cy="35209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gif-kartinki.ru/fony/fon_6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026" cy="6858001"/>
          </a:xfrm>
          <a:prstGeom prst="rect">
            <a:avLst/>
          </a:prstGeom>
          <a:noFill/>
        </p:spPr>
      </p:pic>
      <p:pic>
        <p:nvPicPr>
          <p:cNvPr id="6" name="Содержимое 5" descr="SAM_806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404664"/>
            <a:ext cx="4416491" cy="3312368"/>
          </a:xfrm>
        </p:spPr>
      </p:pic>
      <p:pic>
        <p:nvPicPr>
          <p:cNvPr id="7" name="Содержимое 6" descr="SAM_808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11960" y="3068960"/>
            <a:ext cx="4608512" cy="34563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Насекомые. Весна.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89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3657600" cy="2743200"/>
          </a:xfrm>
        </p:spPr>
      </p:pic>
      <p:pic>
        <p:nvPicPr>
          <p:cNvPr id="6" name="Содержимое 5" descr="SAM_897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3657600" cy="2743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499" cy="6921253"/>
          </a:xfrm>
          <a:prstGeom prst="rect">
            <a:avLst/>
          </a:prstGeom>
          <a:noFill/>
        </p:spPr>
      </p:pic>
      <p:pic>
        <p:nvPicPr>
          <p:cNvPr id="45059" name="Picture 3" descr="H:\DCIM\100PHOTO\SAM_9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497145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45861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Цель :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Развитие познавательно-исследовательской деятельности детей 4-5 лет.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                                                                                      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b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*</a:t>
            </a:r>
            <a:r>
              <a:rPr lang="ru-RU" sz="1400" dirty="0" smtClean="0">
                <a:solidFill>
                  <a:schemeClr val="tx1"/>
                </a:solidFill>
              </a:rPr>
              <a:t>Развивать познавательный интерес детей.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*Развивать воображение и творческую активность.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*Развивать восприятие, внимание, память, наблюдательность, способность анализировать, сравнивать, выделять характерные, существенные признаки предметов и явлений окружающего мира; умение устанавливать простейшие связи между предметами и явлениями, делать простейшие обобщения.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*Формировать первичные представления об объектах окружающего мира, о свойствах и отношениях объектов окружающего мира (форме, цвете, размере, материале, весе причинах и следствиях и др.).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*Поощрять попытки детей самостоятельно обследовать предметы, используя знакомые и новые способы; сравнивать, группировать и классифицировать предметы по цвету, форме и величине.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*Формировать познавательные действия, становление сознания.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ru/Fony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ЗА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ВНИМАНИЕ 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67528" cy="685800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1124744"/>
          <a:ext cx="6096001" cy="911352"/>
        </p:xfrm>
        <a:graphic>
          <a:graphicData uri="http://schemas.openxmlformats.org/drawingml/2006/table">
            <a:tbl>
              <a:tblPr/>
              <a:tblGrid>
                <a:gridCol w="1584176"/>
                <a:gridCol w="1146075"/>
                <a:gridCol w="1682875"/>
                <a:gridCol w="1682875"/>
              </a:tblGrid>
              <a:tr h="2204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ситуации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Периоды обучения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10" marR="61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Количество на1 ребенка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Количество в месяц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Количество в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0" marR="61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47784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учебных недель в году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учебных занятий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Обследование детей проводится ежегодно с 1 по 15 сентября, и с 25 по 30 мая.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russianprogram.org/wp-content/uploads/2012/11/%D0%BE%D0%BE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880320" cy="272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979201"/>
          <a:ext cx="7488831" cy="5213896"/>
        </p:xfrm>
        <a:graphic>
          <a:graphicData uri="http://schemas.openxmlformats.org/drawingml/2006/table">
            <a:tbl>
              <a:tblPr/>
              <a:tblGrid>
                <a:gridCol w="2322093"/>
                <a:gridCol w="2322093"/>
                <a:gridCol w="1476494"/>
                <a:gridCol w="1368151"/>
              </a:tblGrid>
              <a:tr h="74200">
                <a:tc rowSpan="2"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тема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                      часы</a:t>
                      </a:r>
                      <a:endParaRPr lang="ru-RU" sz="4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беседа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практика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99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Цветы на участке осенью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Экскурсия в парк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Лес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3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Расскажи Кате о комнатных растениях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Снежинка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Дикие звери зимой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Растения зимой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 Зимующие птицы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47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Наблюдения за снегом и льдом Экскурсия по территории детского сада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9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Выращиваем лук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26126" marR="2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74796" y="37744"/>
            <a:ext cx="5794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тематический план.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Один год обучения (дети 4-5)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8287" y="1463675"/>
          <a:ext cx="6067425" cy="3930650"/>
        </p:xfrm>
        <a:graphic>
          <a:graphicData uri="http://schemas.openxmlformats.org/drawingml/2006/table">
            <a:tbl>
              <a:tblPr/>
              <a:tblGrid>
                <a:gridCol w="1516380"/>
                <a:gridCol w="1517015"/>
                <a:gridCol w="1517015"/>
                <a:gridCol w="1517015"/>
              </a:tblGrid>
              <a:tr h="21653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Наблюдение «Снег»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6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«К нам весна шагает быстрыми шагами»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 Первые цветы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Насекомые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Растения весной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Что такое облака, дождь, гроза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Экологическая тропа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2о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340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215 мин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 мин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Диагностика 2017-2018 гг.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3.infourok.ru/uploads/ex/0fb5/00012124-bd20d39b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Цветы на участке осенью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SAM_75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7" name="Содержимое 6" descr="SAM_756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3.infourok.ru/uploads/ex/0fb5/00012124-bd20d39b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Содержимое 5" descr="SAM_756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934677" cy="3701008"/>
          </a:xfrm>
        </p:spPr>
      </p:pic>
      <p:pic>
        <p:nvPicPr>
          <p:cNvPr id="7" name="Содержимое 6" descr="SAM_762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2409782"/>
            <a:ext cx="4248472" cy="31863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280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Кружок  «Юные исследователи»</vt:lpstr>
      <vt:lpstr>Цель :  Развитие познавательно-исследовательской деятельности детей 4-5 лет.                                                                                        Задачи:  *Развивать познавательный интерес детей. *Развивать воображение и творческую активность. *Развивать восприятие, внимание, память, наблюдательность, способность анализировать, сравнивать, выделять характерные, существенные признаки предметов и явлений окружающего мира; умение устанавливать простейшие связи между предметами и явлениями, делать простейшие обобщения. *Формировать первичные представления об объектах окружающего мира, о свойствах и отношениях объектов окружающего мира (форме, цвете, размере, материале, весе причинах и следствиях и др.). *Поощрять попытки детей самостоятельно обследовать предметы, используя знакомые и новые способы; сравнивать, группировать и классифицировать предметы по цвету, форме и величине. *Формировать познавательные действия, становление сознания. </vt:lpstr>
      <vt:lpstr>Слайд 3</vt:lpstr>
      <vt:lpstr>Слайд 4</vt:lpstr>
      <vt:lpstr>Слайд 5</vt:lpstr>
      <vt:lpstr>Диагностика 2017-2018 гг.</vt:lpstr>
      <vt:lpstr>Слайд 7</vt:lpstr>
      <vt:lpstr>Цветы на участке осенью</vt:lpstr>
      <vt:lpstr>Слайд 9</vt:lpstr>
      <vt:lpstr>Слайд 10</vt:lpstr>
      <vt:lpstr>Экскурсия в парк.  Лес</vt:lpstr>
      <vt:lpstr>Слайд 12</vt:lpstr>
      <vt:lpstr>Расскажите Кате о комнатных растениях</vt:lpstr>
      <vt:lpstr>Слайд 14</vt:lpstr>
      <vt:lpstr>Растения зимой. Снежинка. Зимующие птицы. Снег. Лёд.</vt:lpstr>
      <vt:lpstr>Слайд 16</vt:lpstr>
      <vt:lpstr>Слайд 17</vt:lpstr>
      <vt:lpstr>Насекомые. Весна.</vt:lpstr>
      <vt:lpstr>Слайд 19</vt:lpstr>
      <vt:lpstr>СПАСИБО                           ЗА                                  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«Юные исследователи»</dc:title>
  <cp:lastModifiedBy>днс</cp:lastModifiedBy>
  <cp:revision>13</cp:revision>
  <dcterms:modified xsi:type="dcterms:W3CDTF">2018-05-24T04:03:10Z</dcterms:modified>
</cp:coreProperties>
</file>